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9" r:id="rId6"/>
    <p:sldId id="284" r:id="rId7"/>
    <p:sldId id="285" r:id="rId8"/>
    <p:sldId id="257" r:id="rId9"/>
    <p:sldId id="274" r:id="rId10"/>
    <p:sldId id="275" r:id="rId11"/>
    <p:sldId id="282" r:id="rId12"/>
    <p:sldId id="29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E08"/>
    <a:srgbClr val="FFFFCC"/>
    <a:srgbClr val="C3631B"/>
    <a:srgbClr val="CE8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42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33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4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9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22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90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4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7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01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9B9A-481F-4ED0-9945-26D74636D453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4572-FDBE-445C-BAFC-F97C97B0D3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17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vjP_SkOLZAhVSDewKHS2XD14QjRwIBg&amp;url=http://www.grandic.cz/audio-video-dual-dab-50-fm-s-rds-dab-radio-dual&amp;psig=AOvVaw2viSrxBZs7y3BdWUyuDBAL&amp;ust=152078410141233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rgbClr val="0070C0"/>
                </a:solidFill>
              </a:rPr>
              <a:t>Český rozhlas - DAB+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Zbiroh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3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484784"/>
            <a:ext cx="3816424" cy="495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Výsledek obrázku pro DAB radi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120468" cy="2807965"/>
          </a:xfrm>
          <a:prstGeom prst="rect">
            <a:avLst/>
          </a:prstGeom>
          <a:noFill/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70C0"/>
                </a:solidFill>
              </a:rPr>
              <a:t>WorldDAB</a:t>
            </a:r>
            <a:endParaRPr lang="cs-CZ" sz="5400" b="1" dirty="0">
              <a:solidFill>
                <a:srgbClr val="0070C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457200" y="1268760"/>
            <a:ext cx="8251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1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56675"/>
              </p:ext>
            </p:extLst>
          </p:nvPr>
        </p:nvGraphicFramePr>
        <p:xfrm>
          <a:off x="1753558" y="1600197"/>
          <a:ext cx="6594962" cy="4525969"/>
        </p:xfrm>
        <a:graphic>
          <a:graphicData uri="http://schemas.openxmlformats.org/drawingml/2006/table">
            <a:tbl>
              <a:tblPr firstRow="1" firstCol="1" bandRow="1"/>
              <a:tblGrid>
                <a:gridCol w="205822"/>
                <a:gridCol w="205822"/>
                <a:gridCol w="205822"/>
                <a:gridCol w="205822"/>
                <a:gridCol w="205822"/>
                <a:gridCol w="205822"/>
                <a:gridCol w="205822"/>
                <a:gridCol w="205822"/>
                <a:gridCol w="205822"/>
                <a:gridCol w="205822"/>
                <a:gridCol w="205822"/>
                <a:gridCol w="205822"/>
                <a:gridCol w="205822"/>
                <a:gridCol w="205822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  <a:gridCol w="206303"/>
              </a:tblGrid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7544" y="1650286"/>
            <a:ext cx="114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CELOPLOŠNÉ</a:t>
            </a:r>
            <a:endParaRPr lang="cs-CZ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6" name="TextovéPole 295"/>
          <p:cNvSpPr txBox="1"/>
          <p:nvPr/>
        </p:nvSpPr>
        <p:spPr>
          <a:xfrm>
            <a:off x="467544" y="3779164"/>
            <a:ext cx="114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REGIONÁLNÍ</a:t>
            </a:r>
            <a:endParaRPr lang="cs-CZ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2110" y="1981963"/>
            <a:ext cx="1116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80</a:t>
            </a:r>
            <a:endParaRPr lang="cs-CZ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>
                <a:solidFill>
                  <a:srgbClr val="0070C0"/>
                </a:solidFill>
              </a:rPr>
              <a:t>Kapacita DAB+ </a:t>
            </a:r>
            <a:r>
              <a:rPr lang="cs-CZ" sz="5400" b="1" dirty="0" err="1">
                <a:solidFill>
                  <a:srgbClr val="0070C0"/>
                </a:solidFill>
              </a:rPr>
              <a:t>MUXů</a:t>
            </a:r>
            <a:endParaRPr lang="cs-CZ" sz="5400" b="1" dirty="0">
              <a:solidFill>
                <a:srgbClr val="0070C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57200" y="1268760"/>
            <a:ext cx="8251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12110" y="4221088"/>
            <a:ext cx="139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800</a:t>
            </a:r>
            <a:endParaRPr lang="cs-CZ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78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zyka\Desktop\RRTV Zbiroh\_netA_E_red_vyh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3336"/>
            <a:ext cx="8251651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70C0"/>
                </a:solidFill>
              </a:rPr>
              <a:t>Český rozhlas - DAB+</a:t>
            </a:r>
            <a:endParaRPr lang="cs-CZ" sz="5400" b="1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93965" y="6098919"/>
            <a:ext cx="1114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58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dBuV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/m</a:t>
            </a:r>
          </a:p>
        </p:txBody>
      </p:sp>
      <p:sp>
        <p:nvSpPr>
          <p:cNvPr id="7" name="Obdélník 6"/>
          <p:cNvSpPr/>
          <p:nvPr/>
        </p:nvSpPr>
        <p:spPr>
          <a:xfrm>
            <a:off x="5907757" y="1268760"/>
            <a:ext cx="2801193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12/20</a:t>
            </a:r>
            <a:r>
              <a:rPr lang="cs-CZ" sz="2400" b="1" u="sng" dirty="0" smtClean="0">
                <a:solidFill>
                  <a:srgbClr val="0070C0"/>
                </a:solidFill>
              </a:rPr>
              <a:t>17</a:t>
            </a:r>
          </a:p>
          <a:p>
            <a:pPr algn="ctr"/>
            <a:r>
              <a:rPr lang="cs-CZ" sz="2400" b="1" dirty="0" smtClean="0">
                <a:solidFill>
                  <a:srgbClr val="F85E08"/>
                </a:solidFill>
              </a:rPr>
              <a:t>40%</a:t>
            </a:r>
            <a:r>
              <a:rPr lang="cs-CZ" sz="2400" b="1" dirty="0" smtClean="0">
                <a:solidFill>
                  <a:srgbClr val="C3631B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populace ČR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457200" y="1268760"/>
            <a:ext cx="8251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9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zyka\Desktop\RRTV Zbiroh\DAB_CRo_2018_vyhl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7" y="1501742"/>
            <a:ext cx="8251200" cy="495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70C0"/>
                </a:solidFill>
              </a:rPr>
              <a:t>Český rozhlas - DAB+</a:t>
            </a:r>
            <a:endParaRPr lang="cs-CZ" sz="5400" b="1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93965" y="6096566"/>
            <a:ext cx="1114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58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dBuV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/m</a:t>
            </a:r>
          </a:p>
        </p:txBody>
      </p:sp>
      <p:sp>
        <p:nvSpPr>
          <p:cNvPr id="7" name="Obdélník 6"/>
          <p:cNvSpPr/>
          <p:nvPr/>
        </p:nvSpPr>
        <p:spPr>
          <a:xfrm>
            <a:off x="5907757" y="1268760"/>
            <a:ext cx="2801193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12/20</a:t>
            </a:r>
            <a:r>
              <a:rPr lang="cs-CZ" sz="2400" b="1" u="sng" dirty="0" smtClean="0">
                <a:solidFill>
                  <a:srgbClr val="0070C0"/>
                </a:solidFill>
              </a:rPr>
              <a:t>18</a:t>
            </a:r>
          </a:p>
          <a:p>
            <a:pPr algn="ctr"/>
            <a:r>
              <a:rPr lang="cs-CZ" sz="2400" b="1" dirty="0">
                <a:solidFill>
                  <a:srgbClr val="F85E08"/>
                </a:solidFill>
              </a:rPr>
              <a:t>6</a:t>
            </a:r>
            <a:r>
              <a:rPr lang="cs-CZ" sz="2400" b="1" dirty="0" smtClean="0">
                <a:solidFill>
                  <a:srgbClr val="F85E08"/>
                </a:solidFill>
              </a:rPr>
              <a:t>0%</a:t>
            </a:r>
            <a:r>
              <a:rPr lang="cs-CZ" sz="2400" b="1" dirty="0" smtClean="0">
                <a:solidFill>
                  <a:srgbClr val="C3631B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populace ČR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457200" y="1268760"/>
            <a:ext cx="8251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5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70C0"/>
                </a:solidFill>
              </a:rPr>
              <a:t>Český rozhlas - DAB+</a:t>
            </a:r>
            <a:endParaRPr lang="cs-CZ" sz="5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kzyka\Desktop\RRTV Zbiroh\DAB_CRo_2019_vyhl_re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9" y="1502714"/>
            <a:ext cx="8249581" cy="495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93965" y="6100391"/>
            <a:ext cx="1114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58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dBuV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/m</a:t>
            </a:r>
          </a:p>
        </p:txBody>
      </p:sp>
      <p:sp>
        <p:nvSpPr>
          <p:cNvPr id="5" name="Obdélník 4"/>
          <p:cNvSpPr/>
          <p:nvPr/>
        </p:nvSpPr>
        <p:spPr>
          <a:xfrm>
            <a:off x="5907757" y="1268760"/>
            <a:ext cx="2801193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6/20</a:t>
            </a:r>
            <a:r>
              <a:rPr lang="cs-CZ" sz="2400" b="1" u="sng" dirty="0" smtClean="0">
                <a:solidFill>
                  <a:srgbClr val="0070C0"/>
                </a:solidFill>
              </a:rPr>
              <a:t>19</a:t>
            </a:r>
          </a:p>
          <a:p>
            <a:pPr algn="ctr"/>
            <a:r>
              <a:rPr lang="cs-CZ" sz="2400" b="1" dirty="0" smtClean="0">
                <a:solidFill>
                  <a:srgbClr val="F85E08"/>
                </a:solidFill>
              </a:rPr>
              <a:t>75%</a:t>
            </a:r>
            <a:r>
              <a:rPr lang="cs-CZ" sz="2400" b="1" dirty="0" smtClean="0">
                <a:solidFill>
                  <a:srgbClr val="C3631B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populace ČR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57200" y="1268760"/>
            <a:ext cx="8251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70C0"/>
                </a:solidFill>
              </a:rPr>
              <a:t>Český rozhlas - DAB+</a:t>
            </a:r>
            <a:endParaRPr lang="cs-CZ" sz="5400" b="1" dirty="0">
              <a:solidFill>
                <a:srgbClr val="0070C0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57200" y="1268760"/>
            <a:ext cx="8251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zyka\Desktop\RRTV Zbiroh\Obrázek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8" y="1871719"/>
            <a:ext cx="6989763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70C0"/>
                </a:solidFill>
              </a:rPr>
              <a:t>Český rozhlas - DAB+</a:t>
            </a:r>
            <a:endParaRPr lang="cs-CZ" sz="5400" b="1" dirty="0">
              <a:solidFill>
                <a:srgbClr val="0070C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457200" y="1268760"/>
            <a:ext cx="8251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0D810229-9F33-4BF6-B174-2135EBBB8960-L0-001.jpeg" descr="0D810229-9F33-4BF6-B174-2135EBBB8960-L0-00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89" y="1412775"/>
            <a:ext cx="3519213" cy="5076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0D810229-9F33-4BF6-B174-2135EBBB8960-L0-001.jpeg" descr="0D810229-9F33-4BF6-B174-2135EBBB8960-L0-001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961200"/>
            <a:ext cx="1954560" cy="15284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34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70C0"/>
                </a:solidFill>
              </a:rPr>
              <a:t>Český rozhlas - DAB+</a:t>
            </a:r>
            <a:endParaRPr lang="cs-CZ" sz="5400" b="1" dirty="0">
              <a:solidFill>
                <a:srgbClr val="0070C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457200" y="1268760"/>
            <a:ext cx="8251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8E6C0B81-B552-438D-ADDF-D6BDA06B1CBB-L0-001.jpeg" descr="8E6C0B81-B552-438D-ADDF-D6BDA06B1CBB-L0-0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69" y="1733374"/>
            <a:ext cx="8631327" cy="46479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88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news.cz/wp-content/uploads/2018/09/lidl-silvercrest-dab-radi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592" y="1371600"/>
            <a:ext cx="3627864" cy="52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news.cz/wp-content/uploads/2018/09/lidl-silvercrest-dab-radi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2824" y="2173000"/>
            <a:ext cx="3107446" cy="9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70C0"/>
                </a:solidFill>
              </a:rPr>
              <a:t>Český rozhlas - DAB+</a:t>
            </a:r>
            <a:endParaRPr lang="cs-CZ" sz="5400" b="1" dirty="0">
              <a:solidFill>
                <a:srgbClr val="0070C0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457200" y="1268760"/>
            <a:ext cx="8251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8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Hlasování Evropského parlamentu (výboru pro </a:t>
            </a:r>
            <a:r>
              <a:rPr lang="cs-CZ" sz="2400" dirty="0"/>
              <a:t>průmysl, výzkum a </a:t>
            </a:r>
            <a:r>
              <a:rPr lang="cs-CZ" sz="2400" dirty="0" smtClean="0"/>
              <a:t>energetiku) o novém Kodexu EU pro elektr</a:t>
            </a:r>
            <a:r>
              <a:rPr lang="cs-CZ" sz="2400" dirty="0"/>
              <a:t>onické </a:t>
            </a:r>
            <a:r>
              <a:rPr lang="cs-CZ" sz="2400" dirty="0" smtClean="0"/>
              <a:t>komunikace (7/2018).</a:t>
            </a:r>
            <a:endParaRPr lang="cs-CZ" sz="2400" dirty="0"/>
          </a:p>
          <a:p>
            <a:r>
              <a:rPr lang="cs-CZ" sz="2400" dirty="0" smtClean="0"/>
              <a:t>Kodex </a:t>
            </a:r>
            <a:r>
              <a:rPr lang="cs-CZ" sz="2400" dirty="0"/>
              <a:t>podporuje přechod </a:t>
            </a:r>
            <a:r>
              <a:rPr lang="cs-CZ" sz="2400" dirty="0" smtClean="0"/>
              <a:t>rozhlasového vysílání na digitální, obdobně jako tomu bylo u TV .</a:t>
            </a:r>
          </a:p>
          <a:p>
            <a:r>
              <a:rPr lang="cs-CZ" sz="2400" dirty="0" smtClean="0"/>
              <a:t>Mimo jiné zavádí </a:t>
            </a:r>
            <a:r>
              <a:rPr lang="cs-CZ" sz="2400" dirty="0"/>
              <a:t>nová </a:t>
            </a:r>
            <a:r>
              <a:rPr lang="cs-CZ" sz="2400" dirty="0" smtClean="0"/>
              <a:t>pravidla pro integraci </a:t>
            </a:r>
            <a:r>
              <a:rPr lang="cs-CZ" sz="2400" dirty="0"/>
              <a:t>rozhlasových přijímačů do nových osobních automobilů v EU, které </a:t>
            </a:r>
            <a:r>
              <a:rPr lang="cs-CZ" sz="2400" dirty="0" smtClean="0"/>
              <a:t>budou muset být schopny přijímat </a:t>
            </a:r>
            <a:r>
              <a:rPr lang="cs-CZ" sz="2400" dirty="0"/>
              <a:t>alespoň digitální terestrické rozhlasové </a:t>
            </a:r>
            <a:r>
              <a:rPr lang="cs-CZ" sz="2400" dirty="0" smtClean="0"/>
              <a:t>vysílání (DAB+). </a:t>
            </a:r>
            <a:endParaRPr lang="cs-CZ" sz="24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70C0"/>
                </a:solidFill>
              </a:rPr>
              <a:t>Evropská unie - DAB+</a:t>
            </a:r>
            <a:endParaRPr lang="cs-CZ" sz="5400" b="1" dirty="0">
              <a:solidFill>
                <a:srgbClr val="0070C0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457200" y="1268760"/>
            <a:ext cx="8251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6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90</Words>
  <Application>Microsoft Office PowerPoint</Application>
  <PresentationFormat>Předvádění na obrazovce (4:3)</PresentationFormat>
  <Paragraphs>1021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Český rozhlas - DAB+</vt:lpstr>
      <vt:lpstr>Český rozhlas - DAB+</vt:lpstr>
      <vt:lpstr>Český rozhlas - DAB+</vt:lpstr>
      <vt:lpstr>Český rozhlas - DAB+</vt:lpstr>
      <vt:lpstr>Český rozhlas - DAB+</vt:lpstr>
      <vt:lpstr>Český rozhlas - DAB+</vt:lpstr>
      <vt:lpstr>Český rozhlas - DAB+</vt:lpstr>
      <vt:lpstr>Český rozhlas - DAB+</vt:lpstr>
      <vt:lpstr>Evropská unie - DAB+</vt:lpstr>
      <vt:lpstr>WorldDAB</vt:lpstr>
      <vt:lpstr>Kapacita DAB+ MUXů</vt:lpstr>
      <vt:lpstr>Děkuji za pozornost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Zýka</dc:creator>
  <cp:lastModifiedBy>Karel Zýka</cp:lastModifiedBy>
  <cp:revision>38</cp:revision>
  <dcterms:created xsi:type="dcterms:W3CDTF">2018-09-18T15:36:08Z</dcterms:created>
  <dcterms:modified xsi:type="dcterms:W3CDTF">2018-09-21T12:58:26Z</dcterms:modified>
</cp:coreProperties>
</file>